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D641DD-775B-8846-CC0F-E96D389DDBC4}"/>
              </a:ext>
            </a:extLst>
          </p:cNvPr>
          <p:cNvSpPr/>
          <p:nvPr/>
        </p:nvSpPr>
        <p:spPr>
          <a:xfrm>
            <a:off x="837724" y="105156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Group Id</a:t>
            </a:r>
            <a:r>
              <a:rPr lang="en-US" sz="26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:  P10</a:t>
            </a:r>
            <a:endParaRPr lang="en-US" sz="2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F6B4A90-51E6-3955-50EB-CE4FA3F2DD35}"/>
              </a:ext>
            </a:extLst>
          </p:cNvPr>
          <p:cNvSpPr/>
          <p:nvPr/>
        </p:nvSpPr>
        <p:spPr>
          <a:xfrm>
            <a:off x="837724" y="1713190"/>
            <a:ext cx="754022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Name Of  Guide</a:t>
            </a:r>
            <a:r>
              <a:rPr lang="en-US" sz="26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:  Dr. Geetha Chillarge  </a:t>
            </a:r>
            <a:endParaRPr lang="en-US" sz="2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E5C121-545D-BF8F-5C33-06BCF48F1A7C}"/>
              </a:ext>
            </a:extLst>
          </p:cNvPr>
          <p:cNvSpPr/>
          <p:nvPr/>
        </p:nvSpPr>
        <p:spPr>
          <a:xfrm>
            <a:off x="837724" y="2494478"/>
            <a:ext cx="749296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Title Of BE project</a:t>
            </a:r>
            <a:r>
              <a:rPr lang="en-US" sz="26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:  Krishi Sanstha </a:t>
            </a:r>
            <a:endParaRPr lang="en-US" sz="2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C7ED0E7-2B77-3227-24D5-059E1A0E0677}"/>
              </a:ext>
            </a:extLst>
          </p:cNvPr>
          <p:cNvSpPr/>
          <p:nvPr/>
        </p:nvSpPr>
        <p:spPr>
          <a:xfrm>
            <a:off x="837724" y="3275767"/>
            <a:ext cx="552402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Domain OF Project</a:t>
            </a:r>
            <a:r>
              <a:rPr lang="en-US" sz="26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:  Full Stack / AI &amp; ML</a:t>
            </a:r>
            <a:endParaRPr lang="en-US" sz="2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AA48B8A-81B1-85DF-C871-CF2F6C42D036}"/>
              </a:ext>
            </a:extLst>
          </p:cNvPr>
          <p:cNvSpPr/>
          <p:nvPr/>
        </p:nvSpPr>
        <p:spPr>
          <a:xfrm>
            <a:off x="837724" y="4057055"/>
            <a:ext cx="518886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Name of Group Members</a:t>
            </a:r>
            <a:r>
              <a:rPr lang="en-US" sz="26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2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5618E8-9476-2615-40E2-813F9E9E0D29}"/>
              </a:ext>
            </a:extLst>
          </p:cNvPr>
          <p:cNvSpPr/>
          <p:nvPr/>
        </p:nvSpPr>
        <p:spPr>
          <a:xfrm>
            <a:off x="837724" y="48383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Cabin" pitchFamily="34" charset="0"/>
                <a:ea typeface="Cabin" pitchFamily="34" charset="-122"/>
                <a:cs typeface="Cabin" pitchFamily="34" charset="-120"/>
              </a:rPr>
              <a:t>Ishan Wagh BC259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22610BA-B9E1-6400-4A65-7E87B676B124}"/>
              </a:ext>
            </a:extLst>
          </p:cNvPr>
          <p:cNvSpPr/>
          <p:nvPr/>
        </p:nvSpPr>
        <p:spPr>
          <a:xfrm>
            <a:off x="837724" y="54905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Cabin" pitchFamily="34" charset="0"/>
                <a:ea typeface="Cabin" pitchFamily="34" charset="-122"/>
                <a:cs typeface="Cabin" pitchFamily="34" charset="-120"/>
              </a:rPr>
              <a:t>Aryan Shinde BC160</a:t>
            </a:r>
            <a:endParaRPr lang="en-US" sz="18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9D05143-A2B4-B104-EE12-481D4E1385F5}"/>
              </a:ext>
            </a:extLst>
          </p:cNvPr>
          <p:cNvSpPr/>
          <p:nvPr/>
        </p:nvSpPr>
        <p:spPr>
          <a:xfrm>
            <a:off x="837724" y="614279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Cabin" pitchFamily="34" charset="0"/>
                <a:ea typeface="Cabin" pitchFamily="34" charset="-122"/>
                <a:cs typeface="Cabin" pitchFamily="34" charset="-120"/>
              </a:rPr>
              <a:t>Bhaghyesh Shah BC2</a:t>
            </a:r>
            <a:endParaRPr lang="en-US" sz="18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B0DCC84-7ED7-16E6-38E8-C709A754A3E7}"/>
              </a:ext>
            </a:extLst>
          </p:cNvPr>
          <p:cNvSpPr/>
          <p:nvPr/>
        </p:nvSpPr>
        <p:spPr>
          <a:xfrm>
            <a:off x="837724" y="679501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Cabin" pitchFamily="34" charset="0"/>
                <a:ea typeface="Cabin" pitchFamily="34" charset="-122"/>
                <a:cs typeface="Cabin" pitchFamily="34" charset="-120"/>
              </a:rPr>
              <a:t>Swapnil Patil BC2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78501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51868" y="1259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Krishi Sanstha is made to help all types of users, giving full support for 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growth of farming in every way.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360988" y="3495002"/>
            <a:ext cx="2672505" cy="672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Researchers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351869" y="4488895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Primary beneficiaries, empowered with information and market access.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683357" y="448889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Government bodies utilizing data for policy-making and rural development.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014963" y="345709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2400" b="1" dirty="0"/>
          </a:p>
        </p:txBody>
      </p:sp>
      <p:sp>
        <p:nvSpPr>
          <p:cNvPr id="9" name="Text 7"/>
          <p:cNvSpPr/>
          <p:nvPr/>
        </p:nvSpPr>
        <p:spPr>
          <a:xfrm>
            <a:off x="7014963" y="448889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Retailers, wholesalers, and consumers directly sourcing agricultural products.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21F73A-DF40-952D-F7A1-24B2608FD9FC}"/>
              </a:ext>
            </a:extLst>
          </p:cNvPr>
          <p:cNvSpPr/>
          <p:nvPr/>
        </p:nvSpPr>
        <p:spPr>
          <a:xfrm>
            <a:off x="956273" y="3647209"/>
            <a:ext cx="1839191" cy="55831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46570" y="345709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2400" b="1" dirty="0"/>
          </a:p>
        </p:txBody>
      </p:sp>
      <p:sp>
        <p:nvSpPr>
          <p:cNvPr id="11" name="Text 9"/>
          <p:cNvSpPr/>
          <p:nvPr/>
        </p:nvSpPr>
        <p:spPr>
          <a:xfrm>
            <a:off x="10346570" y="448889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Agricultural scientists and consultants leveraging data for research and advisory.</a:t>
            </a:r>
            <a:endParaRPr lang="en-US" sz="2000" dirty="0"/>
          </a:p>
        </p:txBody>
      </p:sp>
      <p:sp>
        <p:nvSpPr>
          <p:cNvPr id="2" name="Text 0"/>
          <p:cNvSpPr/>
          <p:nvPr/>
        </p:nvSpPr>
        <p:spPr>
          <a:xfrm>
            <a:off x="351868" y="138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Key Stakeholders</a:t>
            </a:r>
            <a:endParaRPr lang="en-US" sz="4450" b="1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AA44D496-5229-0342-1531-03724BFA0704}"/>
              </a:ext>
            </a:extLst>
          </p:cNvPr>
          <p:cNvSpPr/>
          <p:nvPr/>
        </p:nvSpPr>
        <p:spPr>
          <a:xfrm>
            <a:off x="3871163" y="3430558"/>
            <a:ext cx="2672505" cy="672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Agencies</a:t>
            </a:r>
            <a:endParaRPr lang="en-US" sz="24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040006D-929D-33EE-5B80-B6340C56B43B}"/>
              </a:ext>
            </a:extLst>
          </p:cNvPr>
          <p:cNvSpPr/>
          <p:nvPr/>
        </p:nvSpPr>
        <p:spPr>
          <a:xfrm>
            <a:off x="4257116" y="3644420"/>
            <a:ext cx="1839191" cy="55831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63CBFC6C-9D2E-E88F-4502-2F685DD1DF82}"/>
              </a:ext>
            </a:extLst>
          </p:cNvPr>
          <p:cNvSpPr/>
          <p:nvPr/>
        </p:nvSpPr>
        <p:spPr>
          <a:xfrm>
            <a:off x="7202711" y="3448813"/>
            <a:ext cx="2672505" cy="672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Buyers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8F41C6-B0CA-0E75-03BB-2AE4759B1AC8}"/>
              </a:ext>
            </a:extLst>
          </p:cNvPr>
          <p:cNvSpPr/>
          <p:nvPr/>
        </p:nvSpPr>
        <p:spPr>
          <a:xfrm>
            <a:off x="7619426" y="3647209"/>
            <a:ext cx="1839191" cy="55831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442DF87F-1BE4-9387-E5F2-B371EE866DAC}"/>
              </a:ext>
            </a:extLst>
          </p:cNvPr>
          <p:cNvSpPr/>
          <p:nvPr/>
        </p:nvSpPr>
        <p:spPr>
          <a:xfrm>
            <a:off x="539615" y="3442183"/>
            <a:ext cx="2672505" cy="672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Farmers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B01D5C-5DB2-A030-D404-415F9E878C21}"/>
              </a:ext>
            </a:extLst>
          </p:cNvPr>
          <p:cNvSpPr/>
          <p:nvPr/>
        </p:nvSpPr>
        <p:spPr>
          <a:xfrm>
            <a:off x="10803034" y="3643980"/>
            <a:ext cx="1839191" cy="55831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63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6028" y="332510"/>
            <a:ext cx="725285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Krishi Sanstha: </a:t>
            </a: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Empowering Indian Agriculture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42900" y="3179618"/>
            <a:ext cx="725285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Changing farming for the better with an all-in-one online platform that helps farmers connect, grow, and succeed together.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981" y="277951"/>
            <a:ext cx="11884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Vision:</a:t>
            </a: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A Connected Agricultural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09367"/>
            <a:ext cx="13042821" cy="1128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Krishi Sanstha aims to bridge critical gaps in the agricultural sector by providing a unified digital platform. We envision a future where every farmer has access to information, markets, and support, fostering sustainable growth and prosperity.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349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14" y="3043952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780949"/>
            <a:ext cx="4023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Farmer Communication Network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51084" y="427136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Connecting farmers for shared knowledge and support.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28548" y="321397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318349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371" y="3043952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780949"/>
            <a:ext cx="3215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E-Commerce for Products</a:t>
            </a:r>
            <a:endParaRPr lang="en-US" sz="2200" b="1" dirty="0"/>
          </a:p>
        </p:txBody>
      </p:sp>
      <p:sp>
        <p:nvSpPr>
          <p:cNvPr id="15" name="Text 11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Direct market access for crops and produce.</a:t>
            </a:r>
            <a:endParaRPr lang="en-US" sz="2000" dirty="0"/>
          </a:p>
        </p:txBody>
      </p:sp>
      <p:sp>
        <p:nvSpPr>
          <p:cNvPr id="17" name="Shape 13"/>
          <p:cNvSpPr/>
          <p:nvPr/>
        </p:nvSpPr>
        <p:spPr>
          <a:xfrm>
            <a:off x="793790" y="57909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4812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14" y="5651421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388417"/>
            <a:ext cx="3840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Weather Forecasting</a:t>
            </a:r>
            <a:endParaRPr lang="en-US" sz="2200" b="1" dirty="0"/>
          </a:p>
        </p:txBody>
      </p:sp>
      <p:sp>
        <p:nvSpPr>
          <p:cNvPr id="21" name="Text 16"/>
          <p:cNvSpPr/>
          <p:nvPr/>
        </p:nvSpPr>
        <p:spPr>
          <a:xfrm>
            <a:off x="1051084" y="687883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Timely weather intelligence for informed decisions.</a:t>
            </a:r>
            <a:endParaRPr lang="en-US" sz="2000" dirty="0"/>
          </a:p>
        </p:txBody>
      </p:sp>
      <p:sp>
        <p:nvSpPr>
          <p:cNvPr id="23" name="Shape 18"/>
          <p:cNvSpPr/>
          <p:nvPr/>
        </p:nvSpPr>
        <p:spPr>
          <a:xfrm>
            <a:off x="7428548" y="57909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4812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371" y="5651421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388417"/>
            <a:ext cx="3594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Disease Detection &amp; Analysis</a:t>
            </a:r>
            <a:endParaRPr lang="en-US" sz="2200" b="1" dirty="0"/>
          </a:p>
        </p:txBody>
      </p:sp>
      <p:sp>
        <p:nvSpPr>
          <p:cNvPr id="27" name="Text 21"/>
          <p:cNvSpPr/>
          <p:nvPr/>
        </p:nvSpPr>
        <p:spPr>
          <a:xfrm>
            <a:off x="7685842" y="687883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AI-powered solutions for crop health.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416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21756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Farmer Communication Network</a:t>
            </a:r>
            <a:endParaRPr 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D5F1E-842F-DC97-2912-AA9DB678554A}"/>
              </a:ext>
            </a:extLst>
          </p:cNvPr>
          <p:cNvSpPr txBox="1"/>
          <p:nvPr/>
        </p:nvSpPr>
        <p:spPr>
          <a:xfrm>
            <a:off x="509155" y="1495547"/>
            <a:ext cx="10463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Helping farmers, experts, and others easily talk and work together to share ideas, knowledge, and good farming methods.</a:t>
            </a:r>
            <a:endParaRPr lang="en-IN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762" y="3012962"/>
            <a:ext cx="5216638" cy="5216638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613174" y="3921093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Chat rooms and discussion forums based on area or type of crop.</a:t>
            </a:r>
            <a:endParaRPr lang="en-US" sz="2000" dirty="0"/>
          </a:p>
        </p:txBody>
      </p:sp>
      <p:sp>
        <p:nvSpPr>
          <p:cNvPr id="18" name="Text 3"/>
          <p:cNvSpPr/>
          <p:nvPr/>
        </p:nvSpPr>
        <p:spPr>
          <a:xfrm>
            <a:off x="613175" y="3389215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Voice message option to help farmers who can't read or write well.</a:t>
            </a:r>
            <a:endParaRPr lang="en-US" sz="2000" dirty="0"/>
          </a:p>
        </p:txBody>
      </p:sp>
      <p:sp>
        <p:nvSpPr>
          <p:cNvPr id="19" name="Text 4"/>
          <p:cNvSpPr/>
          <p:nvPr/>
        </p:nvSpPr>
        <p:spPr>
          <a:xfrm>
            <a:off x="613173" y="445297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 for many Indian languages using smart language tools.</a:t>
            </a:r>
            <a:endParaRPr lang="en-US" sz="2000" dirty="0"/>
          </a:p>
        </p:txBody>
      </p:sp>
      <p:sp>
        <p:nvSpPr>
          <p:cNvPr id="20" name="Text 5"/>
          <p:cNvSpPr/>
          <p:nvPr/>
        </p:nvSpPr>
        <p:spPr>
          <a:xfrm>
            <a:off x="613172" y="496685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Special “Ask the Expert” sessions where farmers can talk directly.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488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26" y="444937"/>
            <a:ext cx="9473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E-Commerce for Agricultural Products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93789" y="1899284"/>
            <a:ext cx="13042821" cy="90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Helping farmers sell their crops directly to more buyers, </a:t>
            </a: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 they get fair prices and quick payments.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7065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Crop Listing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644253" y="399573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Farmers can easily list their crops and yield for sale.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37065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Buyer Search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8307348" y="399573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Buyers can search and filter by crop, region, season, or price.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Secure Payments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1644253" y="591359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Integrated with UPI and bank transfers for secure transactions.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528851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Logistics Support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8307348" y="591359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Partnership options with India Post and local delivery networks.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017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5845612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Weather Forecasting</a:t>
            </a:r>
            <a:endParaRPr lang="en-US" sz="440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5FEFE6B-57BB-8289-BA1E-D8E0B0594345}"/>
              </a:ext>
            </a:extLst>
          </p:cNvPr>
          <p:cNvSpPr/>
          <p:nvPr/>
        </p:nvSpPr>
        <p:spPr>
          <a:xfrm>
            <a:off x="603052" y="1356717"/>
            <a:ext cx="10390530" cy="46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Providing accurate and timely weather data to help farmers make informed decisions about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planting, irrigation, and harvesting.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6" y="2206986"/>
            <a:ext cx="6022614" cy="6022614"/>
          </a:xfrm>
          <a:prstGeom prst="rect">
            <a:avLst/>
          </a:prstGeom>
        </p:spPr>
      </p:pic>
      <p:sp>
        <p:nvSpPr>
          <p:cNvPr id="3" name="Text 2"/>
          <p:cNvSpPr/>
          <p:nvPr/>
        </p:nvSpPr>
        <p:spPr>
          <a:xfrm>
            <a:off x="603050" y="3211506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weather data using APIs (e.g., OpenWeather, IMD).</a:t>
            </a:r>
            <a:endParaRPr lang="en-US" sz="2000" dirty="0"/>
          </a:p>
        </p:txBody>
      </p:sp>
      <p:sp>
        <p:nvSpPr>
          <p:cNvPr id="10" name="Text 3"/>
          <p:cNvSpPr/>
          <p:nvPr/>
        </p:nvSpPr>
        <p:spPr>
          <a:xfrm>
            <a:off x="603051" y="3681889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 alerts for rain, frost, drought, and more based on location.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603052" y="4155579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forecast dashboards for precise crop planning.</a:t>
            </a:r>
            <a:endParaRPr lang="en-US" sz="2000" dirty="0"/>
          </a:p>
        </p:txBody>
      </p:sp>
      <p:sp>
        <p:nvSpPr>
          <p:cNvPr id="12" name="Text 5"/>
          <p:cNvSpPr/>
          <p:nvPr/>
        </p:nvSpPr>
        <p:spPr>
          <a:xfrm>
            <a:off x="603052" y="4629269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Historical weather data for long-term climate analysis.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88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90" y="329923"/>
            <a:ext cx="1154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 Crop Disease Detection &amp; Analysis</a:t>
            </a:r>
            <a:endParaRPr lang="en-US" sz="4450" b="1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607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Upload</a:t>
            </a:r>
            <a:endParaRPr lang="en-US" sz="2400" b="1" dirty="0"/>
          </a:p>
        </p:txBody>
      </p:sp>
      <p:sp>
        <p:nvSpPr>
          <p:cNvPr id="7" name="Text 5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Farmers upload images of affected crops for instant diagnosis.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607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AI/ML Detection</a:t>
            </a:r>
            <a:endParaRPr lang="en-US" sz="2400" b="1" dirty="0"/>
          </a:p>
        </p:txBody>
      </p:sp>
      <p:sp>
        <p:nvSpPr>
          <p:cNvPr id="11" name="Text 9"/>
          <p:cNvSpPr/>
          <p:nvPr/>
        </p:nvSpPr>
        <p:spPr>
          <a:xfrm>
            <a:off x="7777282" y="390846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CNN models detect diseases with high accuracy.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67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Treatment Suggestions</a:t>
            </a:r>
            <a:endParaRPr lang="en-US" sz="2400" b="1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Receive immediate treatment options and pesticide recommendations.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Community Reporting</a:t>
            </a:r>
            <a:endParaRPr lang="en-US" sz="2400" b="1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Report new infestations to alert and mobilize the farming community.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E76A7-72AF-A100-9A3B-0DF0333263CF}"/>
              </a:ext>
            </a:extLst>
          </p:cNvPr>
          <p:cNvSpPr txBox="1"/>
          <p:nvPr/>
        </p:nvSpPr>
        <p:spPr>
          <a:xfrm>
            <a:off x="724343" y="1356257"/>
            <a:ext cx="10736829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smart AI tools to quickly find crop diseases and suggest the best ways to treat them.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981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8130421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Digital Krishi Diary:</a:t>
            </a: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Farm Management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5323318" y="3446153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Daily log to track yield, soil quality, and water usage.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30532" y="3836884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Detailed income and expense tracking for financial clarity.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308160" y="4227615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graphs and insights for optimized farm management.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08163" y="4618346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Record and monitor investments for long-term planning.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4145"/>
            <a:ext cx="5195455" cy="5195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0DC4B-D25C-0DD1-DFB3-DF08EFD9EBA3}"/>
              </a:ext>
            </a:extLst>
          </p:cNvPr>
          <p:cNvSpPr txBox="1"/>
          <p:nvPr/>
        </p:nvSpPr>
        <p:spPr>
          <a:xfrm>
            <a:off x="3164963" y="2033431"/>
            <a:ext cx="110974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simple digital notebook for farmers to keep track of their farm work, helping them manage better and earn more profit.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88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45" y="261072"/>
            <a:ext cx="7458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Marketplace for Tools &amp; Seeds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502845" y="16539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dedicated section to buy or rent essential farm equipment and procure certified seeds and fertilizers, fostering resource efficiency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66976" y="39257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04092" y="400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Equipment Access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1304092" y="44940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Buy or rent a wide range of farm equipment and machinery.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009079" y="39257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746194" y="400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Certified Inputs</a:t>
            </a:r>
            <a:endParaRPr lang="en-US" sz="2000" b="1" dirty="0"/>
          </a:p>
        </p:txBody>
      </p:sp>
      <p:sp>
        <p:nvSpPr>
          <p:cNvPr id="9" name="Text 7"/>
          <p:cNvSpPr/>
          <p:nvPr/>
        </p:nvSpPr>
        <p:spPr>
          <a:xfrm>
            <a:off x="5746194" y="44940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 to certified seeds, high-quality fertilizers, and crop protection products.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451181" y="39257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88297" y="400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Reviews</a:t>
            </a:r>
            <a:endParaRPr lang="en-US" sz="2000" b="1" dirty="0"/>
          </a:p>
        </p:txBody>
      </p:sp>
      <p:sp>
        <p:nvSpPr>
          <p:cNvPr id="12" name="Text 10"/>
          <p:cNvSpPr/>
          <p:nvPr/>
        </p:nvSpPr>
        <p:spPr>
          <a:xfrm>
            <a:off x="10188297" y="44940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Benefit from community reviews and ratings for informed purchasing decisions.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3225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664</Words>
  <Application>Microsoft Office PowerPoint</Application>
  <PresentationFormat>Custom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Unbounded</vt:lpstr>
      <vt:lpstr>Kanit Light</vt:lpstr>
      <vt:lpstr>Martel Sans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Aaryan Shinde</cp:lastModifiedBy>
  <cp:revision>6</cp:revision>
  <dcterms:created xsi:type="dcterms:W3CDTF">2025-07-28T19:56:23Z</dcterms:created>
  <dcterms:modified xsi:type="dcterms:W3CDTF">2025-07-30T17:56:08Z</dcterms:modified>
</cp:coreProperties>
</file>